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1" r:id="rId5"/>
    <p:sldId id="263" r:id="rId6"/>
    <p:sldId id="265" r:id="rId7"/>
    <p:sldId id="266" r:id="rId8"/>
    <p:sldId id="259" r:id="rId9"/>
    <p:sldId id="260" r:id="rId10"/>
    <p:sldId id="262" r:id="rId11"/>
    <p:sldId id="264" r:id="rId12"/>
    <p:sldId id="267" r:id="rId13"/>
    <p:sldId id="268" r:id="rId14"/>
    <p:sldId id="270" r:id="rId1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91A"/>
    <a:srgbClr val="000099"/>
    <a:srgbClr val="009900"/>
    <a:srgbClr val="FF66FF"/>
    <a:srgbClr val="002164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21" autoAdjust="0"/>
  </p:normalViewPr>
  <p:slideViewPr>
    <p:cSldViewPr>
      <p:cViewPr>
        <p:scale>
          <a:sx n="75" d="100"/>
          <a:sy n="75" d="100"/>
        </p:scale>
        <p:origin x="-1236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055B9-B76C-47C5-AD01-169B0DE2D0FF}" type="datetimeFigureOut">
              <a:rPr lang="pl-PL" smtClean="0"/>
              <a:t>2015-11-12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479794-7F3D-4D28-92E4-24AB8CED5D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9388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0266D-EFB4-40F9-A58B-853E4C2888A8}" type="datetime1">
              <a:rPr lang="pl-PL" smtClean="0"/>
              <a:t>2015-11-12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Instytut Geografii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ECE9-6532-4FD9-8576-4BDA8C3DE2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913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D1970-8901-41C2-A99D-66B403DD2A2F}" type="datetime1">
              <a:rPr lang="pl-PL" smtClean="0"/>
              <a:t>2015-11-12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Instytut Geografii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ECE9-6532-4FD9-8576-4BDA8C3DE2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6708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8C13-CE21-428C-ABE9-1F3E2526C23F}" type="datetime1">
              <a:rPr lang="pl-PL" smtClean="0"/>
              <a:t>2015-11-12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Instytut Geografii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ECE9-6532-4FD9-8576-4BDA8C3DE2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8532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D5343-32A1-45B6-B22A-8069998F1B8B}" type="datetime1">
              <a:rPr lang="pl-PL" smtClean="0"/>
              <a:t>2015-11-12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Instytut Geografii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ECE9-6532-4FD9-8576-4BDA8C3DE2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8684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135FD-4FCE-44B5-AFCE-67AFF4228161}" type="datetime1">
              <a:rPr lang="pl-PL" smtClean="0"/>
              <a:t>2015-11-12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Instytut Geografii</a:t>
            </a: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ECE9-6532-4FD9-8576-4BDA8C3DE2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5522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95EE2-BE5A-44A6-84FE-A9DA0900C330}" type="datetime1">
              <a:rPr lang="pl-PL" smtClean="0"/>
              <a:t>2015-11-12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Instytut Geografii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ECE9-6532-4FD9-8576-4BDA8C3DE2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9557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24CEA-87C4-455E-B22A-443E79BACC23}" type="datetime1">
              <a:rPr lang="pl-PL" smtClean="0"/>
              <a:t>2015-11-12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Instytut Geografii</a:t>
            </a: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ECE9-6532-4FD9-8576-4BDA8C3DE2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3773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D02A6-A8C4-437D-8D52-A261BEEC0620}" type="datetime1">
              <a:rPr lang="pl-PL" smtClean="0"/>
              <a:t>2015-11-12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Instytut Geografii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ECE9-6532-4FD9-8576-4BDA8C3DE2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2528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C4207-E4B8-4B08-8E2D-307B2EA7F2B3}" type="datetime1">
              <a:rPr lang="pl-PL" smtClean="0"/>
              <a:t>2015-11-12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Instytut Geografii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ECE9-6532-4FD9-8576-4BDA8C3DE2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0658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E340F-EB96-43D6-8565-BE58C5143DAE}" type="datetime1">
              <a:rPr lang="pl-PL" smtClean="0"/>
              <a:t>2015-11-12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Instytut Geografii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ECE9-6532-4FD9-8576-4BDA8C3DE2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8150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CD09D-BB8B-4394-BBE8-48A128308EE8}" type="datetime1">
              <a:rPr lang="pl-PL" smtClean="0"/>
              <a:t>2015-11-12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Instytut Geografii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ECE9-6532-4FD9-8576-4BDA8C3DE2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1135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3770B-42EA-44AE-AA21-3334432D0F9A}" type="datetime1">
              <a:rPr lang="pl-PL" smtClean="0"/>
              <a:t>2015-11-12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smtClean="0"/>
              <a:t>Instytut Geografii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DECE9-6532-4FD9-8576-4BDA8C3DE2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13720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zygmunt.babinski@gmail.com" TargetMode="Externa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3000">
              <a:srgbClr val="000000"/>
            </a:gs>
            <a:gs pos="89000">
              <a:srgbClr val="7C272A"/>
            </a:gs>
            <a:gs pos="84000">
              <a:srgbClr val="783606"/>
            </a:gs>
            <a:gs pos="86000">
              <a:srgbClr val="D25F0B"/>
            </a:gs>
            <a:gs pos="93330">
              <a:srgbClr val="E66C04"/>
            </a:gs>
            <a:gs pos="100000">
              <a:srgbClr val="D25F0B"/>
            </a:gs>
            <a:gs pos="95000">
              <a:srgbClr val="FFBF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/>
          <p:cNvSpPr txBox="1"/>
          <p:nvPr/>
        </p:nvSpPr>
        <p:spPr>
          <a:xfrm>
            <a:off x="4293779" y="529516"/>
            <a:ext cx="4238661" cy="52322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rtlCol="0">
            <a:spAutoFit/>
          </a:bodyPr>
          <a:lstStyle/>
          <a:p>
            <a:r>
              <a:rPr lang="pl-PL" sz="2800" b="1" dirty="0" smtClean="0">
                <a:solidFill>
                  <a:srgbClr val="000099"/>
                </a:solidFill>
              </a:rPr>
              <a:t>nowy kierunek studiów </a:t>
            </a:r>
            <a:endParaRPr lang="pl-PL" sz="2800" b="1" dirty="0">
              <a:solidFill>
                <a:srgbClr val="000099"/>
              </a:solidFill>
            </a:endParaRPr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2555776" y="6356350"/>
            <a:ext cx="4288472" cy="313010"/>
          </a:xfrm>
        </p:spPr>
        <p:txBody>
          <a:bodyPr/>
          <a:lstStyle/>
          <a:p>
            <a:r>
              <a:rPr lang="pl-PL" sz="3600" b="1" dirty="0" smtClean="0">
                <a:solidFill>
                  <a:srgbClr val="00B0F0"/>
                </a:solidFill>
                <a:latin typeface="NewsGoth BT" panose="020B0503020203020204" pitchFamily="34" charset="0"/>
                <a:cs typeface="Arial" panose="020B0604020202020204" pitchFamily="34" charset="0"/>
              </a:rPr>
              <a:t>Instytut Geografii</a:t>
            </a:r>
            <a:endParaRPr lang="pl-PL" sz="3600" b="1" dirty="0">
              <a:solidFill>
                <a:srgbClr val="00B0F0"/>
              </a:solidFill>
              <a:latin typeface="NewsGoth BT" panose="020B0503020203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 descr="C:\Users\Dom\Desktop\2015 PROMOCJA\logo-pol-wersja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2696613" cy="79394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31750">
            <a:bevelT w="203200" prst="coolSlant"/>
            <a:extrusionClr>
              <a:schemeClr val="tx1"/>
            </a:extrusionClr>
            <a:contourClr>
              <a:srgbClr val="FF66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/>
          <p:cNvSpPr/>
          <p:nvPr/>
        </p:nvSpPr>
        <p:spPr>
          <a:xfrm>
            <a:off x="1835696" y="2235636"/>
            <a:ext cx="5657319" cy="3785652"/>
          </a:xfrm>
          <a:prstGeom prst="rect">
            <a:avLst/>
          </a:prstGeom>
          <a:solidFill>
            <a:srgbClr val="000099"/>
          </a:solidFill>
          <a:scene3d>
            <a:camera prst="orthographicFront"/>
            <a:lightRig rig="threePt" dir="t"/>
          </a:scene3d>
          <a:sp3d contourW="25400">
            <a:bevelT w="501650" h="69850" prst="coolSlant"/>
            <a:extrusionClr>
              <a:schemeClr val="tx1"/>
            </a:extrusionClr>
            <a:contourClr>
              <a:schemeClr val="tx1">
                <a:lumMod val="75000"/>
              </a:schemeClr>
            </a:contour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ZARZĄDZANIE</a:t>
            </a:r>
          </a:p>
          <a:p>
            <a:pPr algn="ctr"/>
            <a:r>
              <a:rPr lang="pl-PL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KRYZYSOWE</a:t>
            </a:r>
          </a:p>
          <a:p>
            <a:pPr algn="ctr"/>
            <a:r>
              <a:rPr lang="pl-PL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W</a:t>
            </a:r>
          </a:p>
          <a:p>
            <a:pPr algn="ctr"/>
            <a:r>
              <a:rPr lang="pl-PL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ŚRODOWISKU</a:t>
            </a:r>
            <a:endParaRPr lang="pl-PL" sz="6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Strzałka w dół 3"/>
          <p:cNvSpPr/>
          <p:nvPr/>
        </p:nvSpPr>
        <p:spPr>
          <a:xfrm>
            <a:off x="4355976" y="1052736"/>
            <a:ext cx="1540203" cy="1109164"/>
          </a:xfrm>
          <a:prstGeom prst="downArrow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406400" h="1333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0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4976">
        <p14:vortex dir="r"/>
      </p:transition>
    </mc:Choice>
    <mc:Fallback xmlns="">
      <p:transition spd="slow" advClick="0" advTm="1497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8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8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uiExpand="1" build="p" bldLvl="4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>
            <a:alpha val="9725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55"/>
          <a:stretch/>
        </p:blipFill>
        <p:spPr>
          <a:xfrm>
            <a:off x="45037" y="83894"/>
            <a:ext cx="8945739" cy="6698752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198120" y="920914"/>
            <a:ext cx="8747759" cy="830997"/>
          </a:xfrm>
          <a:prstGeom prst="rect">
            <a:avLst/>
          </a:prstGeom>
          <a:solidFill>
            <a:srgbClr val="000099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jest sztuką osiągania zamierzonych rezultatów </a:t>
            </a:r>
            <a:br>
              <a:rPr lang="pl-PL" sz="2400" dirty="0" smtClean="0"/>
            </a:br>
            <a:r>
              <a:rPr lang="pl-PL" sz="2400" dirty="0" smtClean="0"/>
              <a:t>przez innych ludzi.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259080" y="2845385"/>
            <a:ext cx="8640256" cy="1200329"/>
          </a:xfrm>
          <a:prstGeom prst="rect">
            <a:avLst/>
          </a:prstGeom>
          <a:solidFill>
            <a:srgbClr val="000099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FFFF00"/>
                </a:solidFill>
              </a:rPr>
              <a:t>– sytuacja kryzysowa – </a:t>
            </a:r>
            <a:r>
              <a:rPr lang="pl-PL" sz="2400" dirty="0" smtClean="0">
                <a:effectLst/>
              </a:rPr>
              <a:t>może powstać wskutek działania </a:t>
            </a:r>
            <a:br>
              <a:rPr lang="pl-PL" sz="2400" dirty="0" smtClean="0">
                <a:effectLst/>
              </a:rPr>
            </a:br>
            <a:r>
              <a:rPr lang="pl-PL" sz="2400" dirty="0" smtClean="0">
                <a:effectLst/>
              </a:rPr>
              <a:t>sił przyrody, żywiołów, działalności człowieka </a:t>
            </a:r>
            <a:br>
              <a:rPr lang="pl-PL" sz="2400" dirty="0" smtClean="0">
                <a:effectLst/>
              </a:rPr>
            </a:br>
            <a:r>
              <a:rPr lang="pl-PL" sz="2400" dirty="0" smtClean="0">
                <a:effectLst/>
              </a:rPr>
              <a:t>– lub jej zaniechania. 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259080" y="5013176"/>
            <a:ext cx="8731696" cy="830997"/>
          </a:xfrm>
          <a:prstGeom prst="rect">
            <a:avLst/>
          </a:prstGeom>
          <a:solidFill>
            <a:srgbClr val="000099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FFFF00"/>
                </a:solidFill>
              </a:rPr>
              <a:t>– środowisko – </a:t>
            </a:r>
            <a:r>
              <a:rPr lang="pl-PL" sz="2400" dirty="0" smtClean="0">
                <a:effectLst/>
              </a:rPr>
              <a:t>ogół elementów nieożywionych i ożywionych, występujących na określonym obszarze.</a:t>
            </a:r>
            <a:r>
              <a:rPr lang="pl-PL" sz="2400" dirty="0" smtClean="0"/>
              <a:t> </a:t>
            </a:r>
            <a:endParaRPr lang="pl-PL" sz="2400" dirty="0"/>
          </a:p>
        </p:txBody>
      </p:sp>
      <p:sp>
        <p:nvSpPr>
          <p:cNvPr id="6" name="pole tekstowe 5"/>
          <p:cNvSpPr txBox="1"/>
          <p:nvPr/>
        </p:nvSpPr>
        <p:spPr>
          <a:xfrm>
            <a:off x="899592" y="270481"/>
            <a:ext cx="3467616" cy="646331"/>
          </a:xfrm>
          <a:prstGeom prst="rect">
            <a:avLst/>
          </a:prstGeom>
          <a:solidFill>
            <a:srgbClr val="000099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rtlCol="0">
            <a:spAutoFit/>
          </a:bodyPr>
          <a:lstStyle/>
          <a:p>
            <a:r>
              <a:rPr lang="pl-PL" sz="3600" b="1" u="sng" dirty="0" smtClean="0">
                <a:solidFill>
                  <a:srgbClr val="FFFF00"/>
                </a:solidFill>
              </a:rPr>
              <a:t>ZARZĄDZANIE</a:t>
            </a:r>
            <a:endParaRPr lang="pl-PL" sz="3600" b="1" u="sng" dirty="0">
              <a:solidFill>
                <a:srgbClr val="FFFF00"/>
              </a:solidFill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3347864" y="2257708"/>
            <a:ext cx="3142720" cy="646331"/>
          </a:xfrm>
          <a:prstGeom prst="rect">
            <a:avLst/>
          </a:prstGeom>
          <a:solidFill>
            <a:srgbClr val="000099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rtlCol="0">
            <a:spAutoFit/>
          </a:bodyPr>
          <a:lstStyle/>
          <a:p>
            <a:r>
              <a:rPr lang="pl-PL" sz="3600" b="1" u="sng" dirty="0" smtClean="0">
                <a:solidFill>
                  <a:srgbClr val="FFFF00"/>
                </a:solidFill>
              </a:rPr>
              <a:t>KRYZYSOWE</a:t>
            </a:r>
            <a:endParaRPr lang="pl-PL" sz="3600" b="1" u="sng" dirty="0">
              <a:solidFill>
                <a:srgbClr val="FFFF00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4860032" y="4365104"/>
            <a:ext cx="4031873" cy="646331"/>
          </a:xfrm>
          <a:prstGeom prst="rect">
            <a:avLst/>
          </a:prstGeom>
          <a:solidFill>
            <a:srgbClr val="000099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rtlCol="0">
            <a:spAutoFit/>
          </a:bodyPr>
          <a:lstStyle/>
          <a:p>
            <a:r>
              <a:rPr lang="pl-PL" sz="3600" b="1" u="sng" dirty="0" smtClean="0">
                <a:solidFill>
                  <a:srgbClr val="FFFF00"/>
                </a:solidFill>
              </a:rPr>
              <a:t>w  ŚRODOWISKU</a:t>
            </a:r>
            <a:endParaRPr lang="pl-PL" sz="3600" b="1" u="sng" dirty="0">
              <a:solidFill>
                <a:srgbClr val="FFFF00"/>
              </a:solidFill>
            </a:endParaRPr>
          </a:p>
        </p:txBody>
      </p:sp>
      <p:pic>
        <p:nvPicPr>
          <p:cNvPr id="9" name="Picture 2" descr="C:\Users\Dom\Desktop\2015 PROMOCJA\logo-po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0" y="44624"/>
            <a:ext cx="617118" cy="6171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26035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srgbClr val="00B0F0"/>
                </a:solidFill>
              </a:rPr>
              <a:t>Instytut Geografii</a:t>
            </a:r>
            <a:endParaRPr lang="pl-PL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223393"/>
      </p:ext>
    </p:extLst>
  </p:cSld>
  <p:clrMapOvr>
    <a:masterClrMapping/>
  </p:clrMapOvr>
  <p:transition spd="slow" advClick="0" advTm="31854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7" presetID="53" presetClass="exit" presetSubtype="544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000"/>
                            </p:stCondLst>
                            <p:childTnLst>
                              <p:par>
                                <p:cTn id="25" presetID="53" presetClass="exit" presetSubtype="544" fill="hold" grpId="2" nodeType="after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000"/>
                            </p:stCondLst>
                            <p:childTnLst>
                              <p:par>
                                <p:cTn id="33" presetID="53" presetClass="exit" presetSubtype="32" fill="hold" grpId="1" nodeType="after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6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2" animBg="1"/>
      <p:bldP spid="4" grpId="0" animBg="1"/>
      <p:bldP spid="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891290" y="72480"/>
            <a:ext cx="61127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smtClean="0"/>
              <a:t>Fundament </a:t>
            </a:r>
          </a:p>
          <a:p>
            <a:pPr algn="ctr"/>
            <a:r>
              <a:rPr lang="pl-PL" sz="2000" b="1" dirty="0" smtClean="0"/>
              <a:t>                       wiedzy, umiejętności i kompetencji </a:t>
            </a:r>
            <a:endParaRPr lang="pl-PL" sz="2000" b="1" dirty="0"/>
          </a:p>
        </p:txBody>
      </p:sp>
      <p:pic>
        <p:nvPicPr>
          <p:cNvPr id="4" name="Picture 2" descr="C:\Users\Dom\Desktop\2015 PROMOCJA\logo-po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0" y="44624"/>
            <a:ext cx="617118" cy="6171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26035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ymbol zastępczy stopki 9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pl-PL" smtClean="0">
                <a:solidFill>
                  <a:srgbClr val="00B0F0"/>
                </a:solidFill>
              </a:rPr>
              <a:t>Instytut Geografii</a:t>
            </a:r>
            <a:endParaRPr lang="pl-PL" dirty="0">
              <a:solidFill>
                <a:srgbClr val="00B0F0"/>
              </a:solidFill>
            </a:endParaRPr>
          </a:p>
        </p:txBody>
      </p:sp>
      <p:sp>
        <p:nvSpPr>
          <p:cNvPr id="9" name="Elipsa 8"/>
          <p:cNvSpPr/>
          <p:nvPr/>
        </p:nvSpPr>
        <p:spPr>
          <a:xfrm>
            <a:off x="251520" y="847532"/>
            <a:ext cx="8625840" cy="5461436"/>
          </a:xfrm>
          <a:prstGeom prst="ellipse">
            <a:avLst/>
          </a:prstGeom>
          <a:solidFill>
            <a:srgbClr val="800000"/>
          </a:solidFill>
          <a:ln w="34925" cmpd="thickThin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968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ArchUp">
              <a:avLst>
                <a:gd name="adj" fmla="val 10855963"/>
              </a:avLst>
            </a:prstTxWarp>
            <a:noAutofit/>
          </a:bodyPr>
          <a:lstStyle/>
          <a:p>
            <a:pPr algn="ctr"/>
            <a:r>
              <a:rPr lang="pl-PL" sz="2400" b="1" dirty="0" smtClean="0">
                <a:solidFill>
                  <a:srgbClr val="FFFF00"/>
                </a:solidFill>
              </a:rPr>
              <a:t>ZARZĄDZANIE KRYZYSOWE w ŚRODOWISKU</a:t>
            </a:r>
            <a:endParaRPr lang="pl-PL" sz="2400" b="1" dirty="0">
              <a:solidFill>
                <a:srgbClr val="FFFF00"/>
              </a:solidFill>
            </a:endParaRPr>
          </a:p>
        </p:txBody>
      </p:sp>
      <p:sp>
        <p:nvSpPr>
          <p:cNvPr id="11" name="Elipsa 10"/>
          <p:cNvSpPr/>
          <p:nvPr/>
        </p:nvSpPr>
        <p:spPr>
          <a:xfrm>
            <a:off x="539552" y="3279656"/>
            <a:ext cx="2795741" cy="180552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254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Down">
              <a:avLst/>
            </a:prstTxWarp>
          </a:bodyPr>
          <a:lstStyle/>
          <a:p>
            <a:pPr algn="ctr"/>
            <a:r>
              <a:rPr lang="pl-PL" sz="2400" b="1" dirty="0" smtClean="0"/>
              <a:t>SPOŁECZNYCH</a:t>
            </a:r>
            <a:endParaRPr lang="pl-PL" b="1" dirty="0"/>
          </a:p>
        </p:txBody>
      </p:sp>
      <p:sp>
        <p:nvSpPr>
          <p:cNvPr id="12" name="Elipsa 11"/>
          <p:cNvSpPr/>
          <p:nvPr/>
        </p:nvSpPr>
        <p:spPr>
          <a:xfrm>
            <a:off x="2915816" y="3916680"/>
            <a:ext cx="3339803" cy="2176616"/>
          </a:xfrm>
          <a:prstGeom prst="ellipse">
            <a:avLst/>
          </a:prstGeom>
          <a:solidFill>
            <a:srgbClr val="00990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254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Down">
              <a:avLst/>
            </a:prstTxWarp>
          </a:bodyPr>
          <a:lstStyle/>
          <a:p>
            <a:pPr algn="ctr"/>
            <a:r>
              <a:rPr lang="pl-PL" sz="2400" b="1" dirty="0" smtClean="0">
                <a:solidFill>
                  <a:srgbClr val="FF0000"/>
                </a:solidFill>
              </a:rPr>
              <a:t>PRZYRODNICZYCH</a:t>
            </a:r>
            <a:endParaRPr lang="pl-PL" b="1" dirty="0">
              <a:solidFill>
                <a:srgbClr val="FF0000"/>
              </a:solidFill>
            </a:endParaRPr>
          </a:p>
        </p:txBody>
      </p:sp>
      <p:sp>
        <p:nvSpPr>
          <p:cNvPr id="13" name="Elipsa 12"/>
          <p:cNvSpPr/>
          <p:nvPr/>
        </p:nvSpPr>
        <p:spPr>
          <a:xfrm>
            <a:off x="5364088" y="3279656"/>
            <a:ext cx="2947432" cy="1805528"/>
          </a:xfrm>
          <a:prstGeom prst="ellipse">
            <a:avLst/>
          </a:prstGeom>
          <a:solidFill>
            <a:srgbClr val="00206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254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Down">
              <a:avLst/>
            </a:prstTxWarp>
          </a:bodyPr>
          <a:lstStyle/>
          <a:p>
            <a:pPr algn="ctr"/>
            <a:r>
              <a:rPr lang="pl-PL" sz="2400" b="1" dirty="0" smtClean="0"/>
              <a:t>TECHNICZNYCH</a:t>
            </a:r>
            <a:endParaRPr lang="pl-PL" b="1" dirty="0"/>
          </a:p>
        </p:txBody>
      </p:sp>
      <p:sp>
        <p:nvSpPr>
          <p:cNvPr id="14" name="Strzałka w dół 13"/>
          <p:cNvSpPr/>
          <p:nvPr/>
        </p:nvSpPr>
        <p:spPr>
          <a:xfrm rot="2351697">
            <a:off x="2214583" y="2280412"/>
            <a:ext cx="720080" cy="2328571"/>
          </a:xfrm>
          <a:prstGeom prst="downArrow">
            <a:avLst/>
          </a:prstGeom>
          <a:solidFill>
            <a:schemeClr val="tx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46050" h="1206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Strzałka w dół 15"/>
          <p:cNvSpPr/>
          <p:nvPr/>
        </p:nvSpPr>
        <p:spPr>
          <a:xfrm rot="19974464">
            <a:off x="5978347" y="2270977"/>
            <a:ext cx="720080" cy="2238560"/>
          </a:xfrm>
          <a:prstGeom prst="downArrow">
            <a:avLst/>
          </a:prstGeom>
          <a:solidFill>
            <a:schemeClr val="tx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46050" h="1206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zaokrąglony 9"/>
          <p:cNvSpPr/>
          <p:nvPr/>
        </p:nvSpPr>
        <p:spPr>
          <a:xfrm>
            <a:off x="2926080" y="2060848"/>
            <a:ext cx="3291840" cy="720080"/>
          </a:xfrm>
          <a:prstGeom prst="roundRect">
            <a:avLst>
              <a:gd name="adj" fmla="val 35186"/>
            </a:avLst>
          </a:prstGeom>
          <a:solidFill>
            <a:srgbClr val="0099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714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 smtClean="0">
                <a:solidFill>
                  <a:srgbClr val="FFFF00"/>
                </a:solidFill>
              </a:rPr>
              <a:t>OBSZAR NAUK</a:t>
            </a:r>
            <a:endParaRPr lang="pl-PL" sz="2400" b="1" dirty="0">
              <a:solidFill>
                <a:srgbClr val="FFFF00"/>
              </a:solidFill>
            </a:endParaRPr>
          </a:p>
        </p:txBody>
      </p:sp>
      <p:sp>
        <p:nvSpPr>
          <p:cNvPr id="15" name="Strzałka w dół 14"/>
          <p:cNvSpPr/>
          <p:nvPr/>
        </p:nvSpPr>
        <p:spPr>
          <a:xfrm>
            <a:off x="4067944" y="2780928"/>
            <a:ext cx="936104" cy="2431152"/>
          </a:xfrm>
          <a:prstGeom prst="downArrow">
            <a:avLst/>
          </a:prstGeom>
          <a:solidFill>
            <a:schemeClr val="tx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46050" h="1206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7020718"/>
      </p:ext>
    </p:extLst>
  </p:cSld>
  <p:clrMapOvr>
    <a:masterClrMapping/>
  </p:clrMapOvr>
  <p:transition spd="slow" advClick="0" advTm="19724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załka w prawo 9"/>
          <p:cNvSpPr/>
          <p:nvPr/>
        </p:nvSpPr>
        <p:spPr>
          <a:xfrm rot="16200000">
            <a:off x="5612616" y="3369089"/>
            <a:ext cx="2357880" cy="1008112"/>
          </a:xfrm>
          <a:prstGeom prst="rightArrow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349250" h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trzałka w prawo 8"/>
          <p:cNvSpPr/>
          <p:nvPr/>
        </p:nvSpPr>
        <p:spPr>
          <a:xfrm rot="3255634">
            <a:off x="561740" y="2626284"/>
            <a:ext cx="2207030" cy="1008112"/>
          </a:xfrm>
          <a:prstGeom prst="rightArrow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349250" h="1524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179512" y="1155269"/>
            <a:ext cx="3276000" cy="1404000"/>
          </a:xfrm>
          <a:prstGeom prst="rect">
            <a:avLst/>
          </a:prstGeom>
          <a:solidFill>
            <a:srgbClr val="00B0F0"/>
          </a:solidFill>
          <a:ln w="508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254000" h="1397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/>
              <a:t>ZARZĄDZANIE</a:t>
            </a:r>
            <a:endParaRPr lang="pl-PL" sz="2800" b="1" dirty="0"/>
          </a:p>
        </p:txBody>
      </p:sp>
      <p:sp>
        <p:nvSpPr>
          <p:cNvPr id="7" name="Elipsa 6"/>
          <p:cNvSpPr/>
          <p:nvPr/>
        </p:nvSpPr>
        <p:spPr>
          <a:xfrm>
            <a:off x="1508760" y="3654548"/>
            <a:ext cx="6159584" cy="2726780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 prstMaterial="plastic">
            <a:bevelT w="438150" h="1104900" prst="artDeco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5400" b="1" dirty="0" smtClean="0">
                <a:solidFill>
                  <a:srgbClr val="FFFF00"/>
                </a:solidFill>
              </a:rPr>
              <a:t>KRYZYS</a:t>
            </a:r>
          </a:p>
          <a:p>
            <a:pPr algn="ctr"/>
            <a:r>
              <a:rPr lang="pl-PL" sz="2400" b="1" dirty="0" smtClean="0">
                <a:solidFill>
                  <a:srgbClr val="FFFF00"/>
                </a:solidFill>
              </a:rPr>
              <a:t>sytuacja kryzysowa</a:t>
            </a:r>
            <a:endParaRPr lang="pl-PL" sz="2400" b="1" dirty="0">
              <a:solidFill>
                <a:srgbClr val="FFFF00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5724128" y="1210509"/>
            <a:ext cx="3276000" cy="1404000"/>
          </a:xfrm>
          <a:prstGeom prst="rect">
            <a:avLst/>
          </a:prstGeom>
          <a:solidFill>
            <a:srgbClr val="92D050"/>
          </a:solidFill>
          <a:ln w="508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254000" h="1397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solidFill>
                  <a:srgbClr val="FF0000"/>
                </a:solidFill>
              </a:rPr>
              <a:t>ŚRODOWISKO</a:t>
            </a:r>
            <a:endParaRPr lang="pl-PL" sz="2800" b="1" dirty="0">
              <a:solidFill>
                <a:srgbClr val="FF0000"/>
              </a:solidFill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2627784" y="3201978"/>
            <a:ext cx="3816424" cy="3693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ln>
                  <a:solidFill>
                    <a:srgbClr val="FF0000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r e l a c j a   r z e c z y w i s t a</a:t>
            </a:r>
            <a:endParaRPr lang="pl-PL" dirty="0">
              <a:ln>
                <a:solidFill>
                  <a:srgbClr val="FF0000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trzałka w lewo i prawo 19"/>
          <p:cNvSpPr/>
          <p:nvPr/>
        </p:nvSpPr>
        <p:spPr>
          <a:xfrm>
            <a:off x="3383280" y="1283261"/>
            <a:ext cx="2301240" cy="1073210"/>
          </a:xfrm>
          <a:prstGeom prst="leftRightArrow">
            <a:avLst/>
          </a:prstGeom>
          <a:solidFill>
            <a:srgbClr val="92D050"/>
          </a:solidFill>
          <a:ln w="57150"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 smtClean="0"/>
              <a:t>relacja prosta</a:t>
            </a:r>
            <a:endParaRPr lang="pl-PL" sz="2000" dirty="0"/>
          </a:p>
        </p:txBody>
      </p:sp>
      <p:sp>
        <p:nvSpPr>
          <p:cNvPr id="22" name="Prostokąt 21"/>
          <p:cNvSpPr/>
          <p:nvPr/>
        </p:nvSpPr>
        <p:spPr>
          <a:xfrm>
            <a:off x="1111481" y="980728"/>
            <a:ext cx="145264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co ?</a:t>
            </a:r>
            <a:endParaRPr lang="pl-PL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3" name="Prostokąt 22"/>
          <p:cNvSpPr/>
          <p:nvPr/>
        </p:nvSpPr>
        <p:spPr>
          <a:xfrm>
            <a:off x="2898026" y="3683933"/>
            <a:ext cx="338105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48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jeżeli jest?</a:t>
            </a:r>
            <a:endParaRPr lang="pl-PL" sz="48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4" name="Prostokąt 23"/>
          <p:cNvSpPr/>
          <p:nvPr/>
        </p:nvSpPr>
        <p:spPr>
          <a:xfrm>
            <a:off x="6364605" y="1052736"/>
            <a:ext cx="231185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4800" b="1" cap="none" spc="50" dirty="0" smtClean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66FF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czym ?</a:t>
            </a:r>
            <a:endParaRPr lang="pl-PL" sz="4800" b="1" cap="none" spc="50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66FF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5" name="pole tekstowe 24"/>
          <p:cNvSpPr txBox="1"/>
          <p:nvPr/>
        </p:nvSpPr>
        <p:spPr>
          <a:xfrm>
            <a:off x="1173168" y="200077"/>
            <a:ext cx="7313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 smtClean="0"/>
              <a:t>Obszary zainteresowania i relacje pomiędzy nimi</a:t>
            </a:r>
            <a:endParaRPr lang="pl-PL" sz="2400" b="1" dirty="0"/>
          </a:p>
        </p:txBody>
      </p:sp>
      <p:pic>
        <p:nvPicPr>
          <p:cNvPr id="14" name="Picture 2" descr="C:\Users\Dom\Desktop\2015 PROMOCJA\logo-po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0" y="44624"/>
            <a:ext cx="617118" cy="6171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26035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Symbol zastępczy stopki 9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pl-PL" smtClean="0">
                <a:solidFill>
                  <a:srgbClr val="00B0F0"/>
                </a:solidFill>
              </a:rPr>
              <a:t>Instytut Geografii</a:t>
            </a:r>
            <a:endParaRPr lang="pl-PL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631480"/>
      </p:ext>
    </p:extLst>
  </p:cSld>
  <p:clrMapOvr>
    <a:masterClrMapping/>
  </p:clrMapOvr>
  <p:transition spd="slow" advClick="0" advTm="30062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500"/>
                            </p:stCondLst>
                            <p:childTnLst>
                              <p:par>
                                <p:cTn id="31" presetID="4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" presetClass="entr" presetSubtype="3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0"/>
                            </p:stCondLst>
                            <p:childTnLst>
                              <p:par>
                                <p:cTn id="4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000"/>
                            </p:stCondLst>
                            <p:childTnLst>
                              <p:par>
                                <p:cTn id="48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7500"/>
                            </p:stCondLst>
                            <p:childTnLst>
                              <p:par>
                                <p:cTn id="53" presetID="22" presetClass="entr" presetSubtype="8" repeatCount="3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1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2000"/>
                            </p:stCondLst>
                            <p:childTnLst>
                              <p:par>
                                <p:cTn id="61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3000"/>
                            </p:stCondLst>
                            <p:childTnLst>
                              <p:par>
                                <p:cTn id="68" presetID="22" presetClass="entr" presetSubtype="4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5" grpId="0" animBg="1"/>
      <p:bldP spid="7" grpId="0" animBg="1"/>
      <p:bldP spid="8" grpId="0" animBg="1"/>
      <p:bldP spid="19" grpId="0" animBg="1"/>
      <p:bldP spid="20" grpId="0" animBg="1"/>
      <p:bldP spid="20" grpId="1" animBg="1"/>
      <p:bldP spid="22" grpId="0"/>
      <p:bldP spid="22" grpId="1"/>
      <p:bldP spid="23" grpId="0"/>
      <p:bldP spid="23" grpId="1"/>
      <p:bldP spid="24" grpId="0"/>
      <p:bldP spid="2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a 2"/>
          <p:cNvSpPr/>
          <p:nvPr/>
        </p:nvSpPr>
        <p:spPr>
          <a:xfrm>
            <a:off x="232088" y="563880"/>
            <a:ext cx="4445888" cy="2413288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330200" h="3302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r>
              <a:rPr lang="pl-PL" sz="3200" b="1" dirty="0" smtClean="0">
                <a:solidFill>
                  <a:srgbClr val="FF0000"/>
                </a:solidFill>
              </a:rPr>
              <a:t>METEOROLOGIA</a:t>
            </a:r>
            <a:endParaRPr lang="pl-PL" b="1" dirty="0">
              <a:solidFill>
                <a:srgbClr val="FF0000"/>
              </a:solidFill>
            </a:endParaRPr>
          </a:p>
        </p:txBody>
      </p:sp>
      <p:sp>
        <p:nvSpPr>
          <p:cNvPr id="4" name="Elipsa 3"/>
          <p:cNvSpPr/>
          <p:nvPr/>
        </p:nvSpPr>
        <p:spPr>
          <a:xfrm>
            <a:off x="4644008" y="594360"/>
            <a:ext cx="4225672" cy="2426608"/>
          </a:xfrm>
          <a:prstGeom prst="ellipse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330200" h="3302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r>
              <a:rPr lang="pl-PL" sz="3200" b="1" dirty="0" smtClean="0">
                <a:solidFill>
                  <a:srgbClr val="002060"/>
                </a:solidFill>
              </a:rPr>
              <a:t>HYDROLOGIA</a:t>
            </a:r>
            <a:endParaRPr lang="pl-PL" sz="2800" b="1" dirty="0">
              <a:solidFill>
                <a:srgbClr val="002060"/>
              </a:solidFill>
            </a:endParaRPr>
          </a:p>
        </p:txBody>
      </p:sp>
      <p:sp>
        <p:nvSpPr>
          <p:cNvPr id="5" name="Elipsa 4"/>
          <p:cNvSpPr/>
          <p:nvPr/>
        </p:nvSpPr>
        <p:spPr>
          <a:xfrm>
            <a:off x="594360" y="2276872"/>
            <a:ext cx="7970520" cy="4032448"/>
          </a:xfrm>
          <a:prstGeom prst="ellipse">
            <a:avLst/>
          </a:prstGeom>
          <a:solidFill>
            <a:srgbClr val="FF0000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298450" h="2794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ZARZĄDZANIE KRYZYSOWE</a:t>
            </a:r>
            <a:endParaRPr lang="pl-PL" sz="44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Strzałka w dół 6"/>
          <p:cNvSpPr/>
          <p:nvPr/>
        </p:nvSpPr>
        <p:spPr>
          <a:xfrm>
            <a:off x="179512" y="1770524"/>
            <a:ext cx="2380808" cy="3314660"/>
          </a:xfrm>
          <a:prstGeom prst="downArrow">
            <a:avLst/>
          </a:prstGeom>
          <a:solidFill>
            <a:srgbClr val="FFC000">
              <a:alpha val="74000"/>
            </a:srgb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355600" h="3048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trzałka w dół 7"/>
          <p:cNvSpPr/>
          <p:nvPr/>
        </p:nvSpPr>
        <p:spPr>
          <a:xfrm>
            <a:off x="6463680" y="1772816"/>
            <a:ext cx="2380808" cy="3312368"/>
          </a:xfrm>
          <a:prstGeom prst="downArrow">
            <a:avLst/>
          </a:prstGeom>
          <a:solidFill>
            <a:srgbClr val="FFC000">
              <a:alpha val="74000"/>
            </a:srgb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355600" h="3048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683568" y="5070455"/>
            <a:ext cx="3672408" cy="156966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ZARZĄDZANIE KRYZYSOWE </a:t>
            </a:r>
          </a:p>
          <a:p>
            <a:pPr algn="ctr"/>
            <a:r>
              <a:rPr lang="pl-PL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</a:t>
            </a:r>
            <a:r>
              <a:rPr lang="pl-PL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ŚRODOWISKU </a:t>
            </a:r>
          </a:p>
          <a:p>
            <a:pPr algn="ctr"/>
            <a:r>
              <a:rPr lang="pl-PL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ATMOSFERYCZNYM</a:t>
            </a:r>
            <a:endParaRPr lang="pl-PL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4677976" y="5013176"/>
            <a:ext cx="4237630" cy="1569660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ZARZĄDZANIE KRYZYSOWE </a:t>
            </a:r>
          </a:p>
          <a:p>
            <a:pPr algn="ctr"/>
            <a:r>
              <a:rPr lang="pl-PL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</a:t>
            </a:r>
            <a:r>
              <a:rPr lang="pl-PL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ŚRODOWISKU </a:t>
            </a:r>
          </a:p>
          <a:p>
            <a:pPr algn="ctr"/>
            <a:r>
              <a:rPr lang="pl-PL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WODNYM</a:t>
            </a:r>
            <a:endParaRPr lang="pl-PL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1968208" y="1772816"/>
            <a:ext cx="5124071" cy="646331"/>
          </a:xfrm>
          <a:prstGeom prst="rect">
            <a:avLst/>
          </a:prstGeom>
          <a:solidFill>
            <a:srgbClr val="7030A0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pl-PL" sz="3600" b="1" dirty="0" smtClean="0"/>
              <a:t>S P E C J A L N O Ś C I</a:t>
            </a:r>
            <a:endParaRPr lang="pl-PL" sz="3600" b="1" dirty="0"/>
          </a:p>
        </p:txBody>
      </p:sp>
      <p:pic>
        <p:nvPicPr>
          <p:cNvPr id="12" name="Picture 2" descr="C:\Users\Dom\Desktop\2015 PROMOCJA\logo-po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0" y="44624"/>
            <a:ext cx="617118" cy="6171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26035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Instytut Geografii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388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4000">
        <p:split orient="vert"/>
      </p:transition>
    </mc:Choice>
    <mc:Fallback xmlns="">
      <p:transition spd="slow" advClick="0" advTm="1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22" presetClass="entr" presetSubtype="1" repeatCount="indefinite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a 2"/>
          <p:cNvSpPr/>
          <p:nvPr/>
        </p:nvSpPr>
        <p:spPr>
          <a:xfrm>
            <a:off x="1331640" y="188640"/>
            <a:ext cx="6341689" cy="3888432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330200" h="3302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r>
              <a:rPr lang="pl-PL" sz="4400" b="1" dirty="0" smtClean="0">
                <a:solidFill>
                  <a:srgbClr val="FF0000"/>
                </a:solidFill>
              </a:rPr>
              <a:t>METEOROLOGIA</a:t>
            </a:r>
            <a:endParaRPr lang="pl-PL" sz="2800" b="1" dirty="0">
              <a:solidFill>
                <a:srgbClr val="FF0000"/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1151972" y="3364537"/>
            <a:ext cx="6705756" cy="2800767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ZARZĄDZANIE KRYZYSOWE </a:t>
            </a:r>
          </a:p>
          <a:p>
            <a:pPr algn="ctr"/>
            <a:r>
              <a:rPr lang="pl-PL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</a:t>
            </a:r>
            <a:r>
              <a:rPr lang="pl-PL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ŚRODOWISKU </a:t>
            </a:r>
          </a:p>
          <a:p>
            <a:pPr algn="ctr"/>
            <a:r>
              <a:rPr lang="pl-PL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ATMOSFERYCZNYM</a:t>
            </a:r>
            <a:endParaRPr lang="pl-PL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1827451" y="2350621"/>
            <a:ext cx="5268088" cy="646331"/>
          </a:xfrm>
          <a:prstGeom prst="rect">
            <a:avLst/>
          </a:prstGeom>
          <a:solidFill>
            <a:srgbClr val="7030A0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pl-PL" sz="3600" b="1" dirty="0" smtClean="0"/>
              <a:t>  S P E C J A L N O Ś Ć   </a:t>
            </a:r>
            <a:endParaRPr lang="pl-PL" sz="3600" b="1" dirty="0"/>
          </a:p>
        </p:txBody>
      </p:sp>
      <p:pic>
        <p:nvPicPr>
          <p:cNvPr id="12" name="Picture 2" descr="C:\Users\Dom\Desktop\2015 PROMOCJA\logo-po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0" y="44624"/>
            <a:ext cx="617118" cy="6171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26035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ymbol zastępczy stopki 9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pl-PL" smtClean="0">
                <a:solidFill>
                  <a:srgbClr val="00B0F0"/>
                </a:solidFill>
              </a:rPr>
              <a:t>Instytut Geografii</a:t>
            </a:r>
            <a:endParaRPr lang="pl-PL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064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split orient="vert"/>
      </p:transition>
    </mc:Choice>
    <mc:Fallback xmlns=""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Dom\Desktop\2015 PROMOCJA\logo-po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0" y="44624"/>
            <a:ext cx="617118" cy="6171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26035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ymbol zastępczy stopki 9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pl-PL" smtClean="0">
                <a:solidFill>
                  <a:srgbClr val="00B0F0"/>
                </a:solidFill>
              </a:rPr>
              <a:t>Instytut Geografii</a:t>
            </a:r>
            <a:endParaRPr lang="pl-PL" dirty="0">
              <a:solidFill>
                <a:srgbClr val="00B0F0"/>
              </a:solidFill>
            </a:endParaRPr>
          </a:p>
        </p:txBody>
      </p:sp>
      <p:sp>
        <p:nvSpPr>
          <p:cNvPr id="15" name="Elipsa 14"/>
          <p:cNvSpPr/>
          <p:nvPr/>
        </p:nvSpPr>
        <p:spPr>
          <a:xfrm>
            <a:off x="1403648" y="353182"/>
            <a:ext cx="6161935" cy="3651881"/>
          </a:xfrm>
          <a:prstGeom prst="ellipse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330200" h="3302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r>
              <a:rPr lang="pl-PL" sz="4800" b="1" dirty="0" smtClean="0">
                <a:solidFill>
                  <a:srgbClr val="002060"/>
                </a:solidFill>
              </a:rPr>
              <a:t>HYDROLOGIA</a:t>
            </a:r>
            <a:endParaRPr lang="pl-PL" sz="4400" b="1" dirty="0">
              <a:solidFill>
                <a:srgbClr val="002060"/>
              </a:solidFill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1827451" y="2350621"/>
            <a:ext cx="5268088" cy="646331"/>
          </a:xfrm>
          <a:prstGeom prst="rect">
            <a:avLst/>
          </a:prstGeom>
          <a:solidFill>
            <a:srgbClr val="7030A0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pl-PL" sz="3600" b="1" dirty="0" smtClean="0"/>
              <a:t>  S P E C J A L N O Ś Ć   </a:t>
            </a:r>
            <a:endParaRPr lang="pl-PL" sz="3600" b="1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728583" y="3292529"/>
            <a:ext cx="7465824" cy="2800767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ZARZĄDZANIE KRYZYSOWE </a:t>
            </a:r>
          </a:p>
          <a:p>
            <a:pPr algn="ctr"/>
            <a:r>
              <a:rPr lang="pl-PL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</a:t>
            </a:r>
            <a:r>
              <a:rPr lang="pl-PL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ŚRODOWISKU </a:t>
            </a:r>
          </a:p>
          <a:p>
            <a:pPr algn="ctr"/>
            <a:r>
              <a:rPr lang="pl-PL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WODNYM</a:t>
            </a:r>
            <a:endParaRPr lang="pl-PL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941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split orient="vert"/>
      </p:transition>
    </mc:Choice>
    <mc:Fallback xmlns=""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ójkąt równoramienny 4"/>
          <p:cNvSpPr/>
          <p:nvPr/>
        </p:nvSpPr>
        <p:spPr>
          <a:xfrm>
            <a:off x="611560" y="332656"/>
            <a:ext cx="7992888" cy="5859943"/>
          </a:xfrm>
          <a:prstGeom prst="triangle">
            <a:avLst/>
          </a:prstGeom>
          <a:gradFill>
            <a:gsLst>
              <a:gs pos="45000">
                <a:srgbClr val="FFF200"/>
              </a:gs>
              <a:gs pos="60000">
                <a:srgbClr val="FF7A00"/>
              </a:gs>
              <a:gs pos="86000">
                <a:srgbClr val="FF0300"/>
              </a:gs>
              <a:gs pos="100000">
                <a:srgbClr val="4D0808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/>
          <p:cNvSpPr txBox="1"/>
          <p:nvPr/>
        </p:nvSpPr>
        <p:spPr>
          <a:xfrm>
            <a:off x="1331640" y="332656"/>
            <a:ext cx="6513323" cy="1323439"/>
          </a:xfrm>
          <a:prstGeom prst="rect">
            <a:avLst/>
          </a:prstGeom>
          <a:solidFill>
            <a:srgbClr val="000099"/>
          </a:solidFill>
          <a:scene3d>
            <a:camera prst="orthographicFront"/>
            <a:lightRig rig="flat" dir="tl">
              <a:rot lat="0" lon="0" rev="6600000"/>
            </a:lightRig>
          </a:scene3d>
          <a:sp3d>
            <a:bevelT w="165100" prst="coolSlant"/>
          </a:sp3d>
        </p:spPr>
        <p:txBody>
          <a:bodyPr wrap="non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sz="40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Studiowanie </a:t>
            </a:r>
          </a:p>
          <a:p>
            <a:pPr algn="ctr"/>
            <a:r>
              <a:rPr lang="pl-PL" sz="40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     przez projektowanie     </a:t>
            </a:r>
            <a:endParaRPr lang="pl-PL" sz="4000" b="1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310192" y="4718754"/>
            <a:ext cx="8595623" cy="1446550"/>
          </a:xfrm>
          <a:prstGeom prst="rect">
            <a:avLst/>
          </a:prstGeom>
          <a:solidFill>
            <a:srgbClr val="000099"/>
          </a:solidFill>
          <a:scene3d>
            <a:camera prst="orthographicFront"/>
            <a:lightRig rig="flat" dir="tl">
              <a:rot lat="0" lon="0" rev="6600000"/>
            </a:lightRig>
          </a:scene3d>
          <a:sp3d>
            <a:bevelT w="165100" prst="coolSlant"/>
          </a:sp3d>
        </p:spPr>
        <p:txBody>
          <a:bodyPr wrap="non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Studia </a:t>
            </a:r>
          </a:p>
          <a:p>
            <a:pPr algn="ctr"/>
            <a:r>
              <a:rPr lang="pl-PL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stacjonarne i niestacjonarne  </a:t>
            </a:r>
            <a:endParaRPr lang="pl-PL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Symbol zastępczy stopki 9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pl-PL" smtClean="0">
                <a:solidFill>
                  <a:srgbClr val="00B0F0"/>
                </a:solidFill>
              </a:rPr>
              <a:t>Instytut Geografii</a:t>
            </a:r>
            <a:endParaRPr lang="pl-PL" dirty="0">
              <a:solidFill>
                <a:srgbClr val="00B0F0"/>
              </a:solidFill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2045579" y="3356992"/>
            <a:ext cx="5118709" cy="707886"/>
          </a:xfrm>
          <a:prstGeom prst="rect">
            <a:avLst/>
          </a:prstGeom>
          <a:solidFill>
            <a:srgbClr val="000099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rtlCol="0">
            <a:spAutoFit/>
          </a:bodyPr>
          <a:lstStyle/>
          <a:p>
            <a:r>
              <a:rPr lang="pl-PL" sz="40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Siedem semestrów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1979712" y="2204864"/>
            <a:ext cx="5006499" cy="646331"/>
          </a:xfrm>
          <a:prstGeom prst="rect">
            <a:avLst/>
          </a:prstGeom>
          <a:solidFill>
            <a:srgbClr val="000099"/>
          </a:solidFill>
          <a:scene3d>
            <a:camera prst="orthographicFront"/>
            <a:lightRig rig="brightRoom" dir="t"/>
          </a:scene3d>
          <a:sp3d>
            <a:bevelT w="165100" prst="coolSlant"/>
          </a:sp3d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pl-PL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Studia  inżynierskie  </a:t>
            </a:r>
            <a:endParaRPr lang="pl-PL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457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31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000"/>
                            </p:stCondLst>
                            <p:childTnLst>
                              <p:par>
                                <p:cTn id="40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0"/>
                            </p:stCondLst>
                            <p:childTnLst>
                              <p:par>
                                <p:cTn id="47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9000"/>
                            </p:stCondLst>
                            <p:childTnLst>
                              <p:par>
                                <p:cTn id="54" presetID="2" presetClass="entr" presetSubtype="4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500"/>
                            </p:stCondLst>
                            <p:childTnLst>
                              <p:par>
                                <p:cTn id="59" presetID="2" presetClass="entr" presetSubtype="4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2000"/>
                            </p:stCondLst>
                            <p:childTnLst>
                              <p:par>
                                <p:cTn id="64" presetID="2" presetClass="entr" presetSubtype="4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0"/>
                            </p:stCondLst>
                            <p:childTnLst>
                              <p:par>
                                <p:cTn id="69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500"/>
                            </p:stCondLst>
                            <p:childTnLst>
                              <p:par>
                                <p:cTn id="75" presetID="53" presetClass="exit" presetSubtype="3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6000"/>
                            </p:stCondLst>
                            <p:childTnLst>
                              <p:par>
                                <p:cTn id="81" presetID="53" presetClass="exit" presetSubtype="3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3" grpId="1" animBg="1"/>
      <p:bldP spid="3" grpId="2" animBg="1"/>
      <p:bldP spid="4" grpId="0" animBg="1"/>
      <p:bldP spid="4" grpId="1" animBg="1"/>
      <p:bldP spid="7" grpId="0" animBg="1"/>
      <p:bldP spid="7" grpId="1" animBg="1"/>
      <p:bldP spid="7" grpId="2" animBg="1"/>
      <p:bldP spid="7" grpId="3" animBg="1"/>
      <p:bldP spid="8" grpId="0" animBg="1"/>
      <p:bldP spid="8" grpId="1" animBg="1"/>
      <p:bldP spid="8" grpId="2" animBg="1"/>
      <p:bldP spid="8" grpId="3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om\Desktop\d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92896"/>
            <a:ext cx="5832648" cy="270489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om\Desktop\2015 PROMOCJA\AA\logo-pol-wersja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88641"/>
            <a:ext cx="5328592" cy="156885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rostokąt 9"/>
          <p:cNvSpPr/>
          <p:nvPr/>
        </p:nvSpPr>
        <p:spPr>
          <a:xfrm>
            <a:off x="2236057" y="1887215"/>
            <a:ext cx="3488071" cy="461665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>
            <a:spAutoFit/>
          </a:bodyPr>
          <a:lstStyle/>
          <a:p>
            <a:r>
              <a:rPr lang="pl-PL" sz="2400" b="1" dirty="0">
                <a:solidFill>
                  <a:srgbClr val="FFFF00"/>
                </a:solidFill>
              </a:rPr>
              <a:t>http://</a:t>
            </a:r>
            <a:r>
              <a:rPr lang="pl-PL" sz="2400" b="1" dirty="0" err="1" smtClean="0">
                <a:solidFill>
                  <a:srgbClr val="FFFF00"/>
                </a:solidFill>
              </a:rPr>
              <a:t>www.ukw.edu.pl</a:t>
            </a:r>
            <a:r>
              <a:rPr lang="pl-PL" sz="2400" b="1" dirty="0" smtClean="0">
                <a:solidFill>
                  <a:srgbClr val="FFFF00"/>
                </a:solidFill>
              </a:rPr>
              <a:t>/</a:t>
            </a:r>
            <a:endParaRPr lang="pl-PL" sz="2400" b="1" dirty="0">
              <a:solidFill>
                <a:srgbClr val="FFFF00"/>
              </a:solidFill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2195736" y="5911739"/>
            <a:ext cx="5194884" cy="461665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chemeClr val="tx1"/>
            </a:extrusionClr>
          </a:sp3d>
        </p:spPr>
        <p:txBody>
          <a:bodyPr wrap="none">
            <a:spAutoFit/>
          </a:bodyPr>
          <a:lstStyle/>
          <a:p>
            <a:r>
              <a:rPr lang="pl-PL" sz="2400" b="1" dirty="0">
                <a:solidFill>
                  <a:srgbClr val="FFFF00"/>
                </a:solidFill>
              </a:rPr>
              <a:t>http://</a:t>
            </a:r>
            <a:r>
              <a:rPr lang="pl-PL" sz="2400" b="1" dirty="0" smtClean="0">
                <a:solidFill>
                  <a:srgbClr val="FFFF00"/>
                </a:solidFill>
              </a:rPr>
              <a:t>www.rekrutacyja.ukw.edu.pl</a:t>
            </a:r>
            <a:r>
              <a:rPr lang="pl-PL" sz="2400" b="1" dirty="0">
                <a:solidFill>
                  <a:srgbClr val="FFFF00"/>
                </a:solidFill>
              </a:rPr>
              <a:t>/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274912" y="5589240"/>
            <a:ext cx="1787669" cy="3693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rtlCol="0">
            <a:spAutoFit/>
          </a:bodyPr>
          <a:lstStyle/>
          <a:p>
            <a:r>
              <a:rPr lang="pl-PL" dirty="0" smtClean="0">
                <a:solidFill>
                  <a:schemeClr val="bg1"/>
                </a:solidFill>
              </a:rPr>
              <a:t>dla kandydatów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6012160" y="372905"/>
            <a:ext cx="2903359" cy="1200329"/>
          </a:xfrm>
          <a:prstGeom prst="rect">
            <a:avLst/>
          </a:prstGeom>
          <a:solidFill>
            <a:srgbClr val="000099"/>
          </a:solidFill>
          <a:ln w="34925" cap="rnd">
            <a:solidFill>
              <a:srgbClr val="FFFF00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flat" dir="tl">
              <a:rot lat="0" lon="0" rev="6600000"/>
            </a:lightRig>
          </a:scene3d>
          <a:sp3d>
            <a:bevelT w="381000" h="298450" prst="coolSlant"/>
          </a:sp3d>
        </p:spPr>
        <p:txBody>
          <a:bodyPr wrap="non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pl-PL" sz="7200" b="1" dirty="0" smtClean="0">
                <a:ln w="11430"/>
                <a:solidFill>
                  <a:srgbClr val="FF0000"/>
                </a:solidFill>
                <a:effectLst>
                  <a:glow rad="139700">
                    <a:srgbClr val="00B0F0">
                      <a:alpha val="65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pl-PL" sz="7200" b="1" dirty="0" err="1" smtClean="0">
                <a:ln w="11430"/>
                <a:solidFill>
                  <a:srgbClr val="FF0000"/>
                </a:solidFill>
                <a:effectLst>
                  <a:glow rad="139700">
                    <a:srgbClr val="00B0F0">
                      <a:alpha val="65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UKW</a:t>
            </a:r>
            <a:r>
              <a:rPr lang="pl-PL" sz="7200" b="1" dirty="0" smtClean="0">
                <a:ln w="11430"/>
                <a:solidFill>
                  <a:srgbClr val="FF0000"/>
                </a:solidFill>
                <a:effectLst>
                  <a:glow rad="139700">
                    <a:srgbClr val="00B0F0">
                      <a:alpha val="65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pl-PL" sz="7200" b="1" dirty="0">
              <a:ln w="11430"/>
              <a:solidFill>
                <a:srgbClr val="FF0000"/>
              </a:solidFill>
              <a:effectLst>
                <a:glow rad="139700">
                  <a:srgbClr val="00B0F0">
                    <a:alpha val="65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Instytut Geografii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347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plit orient="vert"/>
      </p:transition>
    </mc:Choice>
    <mc:Fallback xmlns="">
      <p:transition spd="slow" advClick="0" advTm="1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5" grpId="0" animBg="1"/>
      <p:bldP spid="1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395536" y="5445224"/>
            <a:ext cx="8424936" cy="461665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15900" prst="coolSlant"/>
          </a:sp3d>
        </p:spPr>
        <p:txBody>
          <a:bodyPr wrap="square">
            <a:spAutoFit/>
          </a:bodyPr>
          <a:lstStyle/>
          <a:p>
            <a:r>
              <a:rPr lang="pl-PL" sz="2400" b="1" dirty="0">
                <a:solidFill>
                  <a:srgbClr val="FFFF00"/>
                </a:solidFill>
              </a:rPr>
              <a:t>http</a:t>
            </a:r>
            <a:r>
              <a:rPr lang="pl-PL" sz="2400" b="1" dirty="0" smtClean="0">
                <a:solidFill>
                  <a:srgbClr val="FFFF00"/>
                </a:solidFill>
              </a:rPr>
              <a:t>://www.wydzialkulturyfizycznej.ukw.edu.pl/</a:t>
            </a:r>
            <a:endParaRPr lang="pl-PL" sz="2400" b="1" dirty="0">
              <a:solidFill>
                <a:srgbClr val="FFFF00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45500" y="832426"/>
            <a:ext cx="8790996" cy="553998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flat" dir="t">
              <a:rot lat="0" lon="0" rev="18900000"/>
            </a:lightRig>
          </a:scene3d>
          <a:sp3d>
            <a:bevelT w="165100" prst="coolSlant"/>
          </a:sp3d>
        </p:spPr>
        <p:txBody>
          <a:bodyPr wrap="none" rtlCol="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pl-PL" sz="3000" b="1" dirty="0" smtClean="0">
                <a:ln/>
                <a:solidFill>
                  <a:srgbClr val="FFFF00"/>
                </a:solidFill>
              </a:rPr>
              <a:t>  Wydział Kultury Fizycznej Zdrowia i Turystyki </a:t>
            </a:r>
            <a:endParaRPr lang="pl-PL" sz="3000" b="1" dirty="0">
              <a:ln/>
              <a:solidFill>
                <a:srgbClr val="FFFF00"/>
              </a:solidFill>
            </a:endParaRPr>
          </a:p>
        </p:txBody>
      </p:sp>
      <p:pic>
        <p:nvPicPr>
          <p:cNvPr id="7" name="Picture 4" descr="C:\Users\Dom\Desktop\2015 PROMOCJA\AA\logo-pol-wersja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2186601" cy="64378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Dom\Desktop\2015 PROMOCJA\babinski_zygmunt_strona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9936"/>
            <a:ext cx="2184299" cy="328922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ole tekstowe 9"/>
          <p:cNvSpPr txBox="1"/>
          <p:nvPr/>
        </p:nvSpPr>
        <p:spPr>
          <a:xfrm>
            <a:off x="2483768" y="1623384"/>
            <a:ext cx="65527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Dziekan </a:t>
            </a:r>
            <a:br>
              <a:rPr lang="pl-PL" b="1" dirty="0"/>
            </a:br>
            <a:r>
              <a:rPr lang="pl-PL" sz="2800" b="1" dirty="0">
                <a:solidFill>
                  <a:srgbClr val="FFFF00"/>
                </a:solidFill>
              </a:rPr>
              <a:t>prof. dr hab. Zygmunt Babiński</a:t>
            </a:r>
            <a:endParaRPr lang="pl-PL" sz="2400" dirty="0">
              <a:solidFill>
                <a:srgbClr val="FFFF00"/>
              </a:solidFill>
            </a:endParaRPr>
          </a:p>
          <a:p>
            <a:pPr algn="r"/>
            <a:r>
              <a:rPr lang="pl-PL" sz="2000" dirty="0"/>
              <a:t>ul</a:t>
            </a:r>
            <a:r>
              <a:rPr lang="pl-PL" sz="2000" dirty="0" smtClean="0"/>
              <a:t>. Ogińskiego </a:t>
            </a:r>
            <a:r>
              <a:rPr lang="pl-PL" sz="2000" dirty="0"/>
              <a:t>16</a:t>
            </a:r>
          </a:p>
          <a:p>
            <a:pPr algn="r"/>
            <a:r>
              <a:rPr lang="pl-PL" sz="2000" u="sng" dirty="0"/>
              <a:t>85-092 Bydgoszcz</a:t>
            </a:r>
          </a:p>
          <a:p>
            <a:pPr algn="r"/>
            <a:r>
              <a:rPr lang="pl-PL" sz="2000" dirty="0"/>
              <a:t>tel. (52) 32 36 750</a:t>
            </a:r>
          </a:p>
          <a:p>
            <a:pPr algn="r"/>
            <a:r>
              <a:rPr lang="pl-PL" sz="2000" dirty="0"/>
              <a:t>e-mail</a:t>
            </a:r>
            <a:r>
              <a:rPr lang="pl-PL" sz="2000" dirty="0" smtClean="0"/>
              <a:t>: </a:t>
            </a:r>
            <a:r>
              <a:rPr lang="pl-PL" sz="2000" dirty="0" err="1" smtClean="0"/>
              <a:t>zygmunt.babinski@gmail.com</a:t>
            </a:r>
            <a:r>
              <a:rPr lang="pl-PL" sz="2000" dirty="0">
                <a:hlinkClick r:id="rId5"/>
              </a:rPr>
              <a:t/>
            </a:r>
            <a:br>
              <a:rPr lang="pl-PL" sz="2000" dirty="0">
                <a:hlinkClick r:id="rId5"/>
              </a:rPr>
            </a:br>
            <a:r>
              <a:rPr lang="pl-PL" dirty="0"/>
              <a:t>Dyżur:</a:t>
            </a:r>
          </a:p>
          <a:p>
            <a:pPr algn="r"/>
            <a:r>
              <a:rPr lang="pl-PL" dirty="0"/>
              <a:t>Piątek 10:00 - </a:t>
            </a:r>
            <a:r>
              <a:rPr lang="pl-PL" dirty="0" smtClean="0"/>
              <a:t>12:00</a:t>
            </a:r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Instytut Geografii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125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9000">
        <p:split orient="vert"/>
      </p:transition>
    </mc:Choice>
    <mc:Fallback xmlns="">
      <p:transition spd="slow" advClick="0" advTm="9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737712" y="5525104"/>
            <a:ext cx="7704856" cy="461665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r>
              <a:rPr lang="pl-PL" sz="2400" b="1" dirty="0">
                <a:solidFill>
                  <a:srgbClr val="FFFF00"/>
                </a:solidFill>
              </a:rPr>
              <a:t>http://</a:t>
            </a:r>
            <a:r>
              <a:rPr lang="pl-PL" sz="2400" b="1" dirty="0" smtClean="0">
                <a:solidFill>
                  <a:srgbClr val="FFFF00"/>
                </a:solidFill>
              </a:rPr>
              <a:t>www.geografia.ukw.edu.pl/</a:t>
            </a:r>
            <a:endParaRPr lang="pl-PL" sz="2400" b="1" dirty="0">
              <a:solidFill>
                <a:srgbClr val="FFFF00"/>
              </a:solidFill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2623065" y="2132856"/>
            <a:ext cx="5279442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/>
              <a:t>Dyrektor </a:t>
            </a:r>
            <a:r>
              <a:rPr lang="pl-PL" b="1" dirty="0" smtClean="0"/>
              <a:t> </a:t>
            </a:r>
            <a:r>
              <a:rPr lang="pl-PL" sz="2800" b="1" dirty="0"/>
              <a:t/>
            </a:r>
            <a:br>
              <a:rPr lang="pl-PL" sz="2800" b="1" dirty="0"/>
            </a:br>
            <a:r>
              <a:rPr lang="pl-PL" sz="2800" b="1" dirty="0" smtClean="0">
                <a:solidFill>
                  <a:srgbClr val="FFFF00"/>
                </a:solidFill>
              </a:rPr>
              <a:t>dr hab. Zbigniew Podgórski prof. </a:t>
            </a:r>
            <a:r>
              <a:rPr lang="pl-PL" sz="2800" b="1" dirty="0" err="1" smtClean="0">
                <a:solidFill>
                  <a:srgbClr val="FFFF00"/>
                </a:solidFill>
              </a:rPr>
              <a:t>nadzw</a:t>
            </a:r>
            <a:r>
              <a:rPr lang="pl-PL" sz="2800" b="1" dirty="0" smtClean="0">
                <a:solidFill>
                  <a:srgbClr val="FFFF00"/>
                </a:solidFill>
              </a:rPr>
              <a:t>.</a:t>
            </a:r>
          </a:p>
          <a:p>
            <a:pPr algn="r"/>
            <a:r>
              <a:rPr lang="pl-PL" sz="2800" b="1" dirty="0" smtClean="0"/>
              <a:t>   </a:t>
            </a:r>
            <a:r>
              <a:rPr lang="pl-PL" sz="2800" dirty="0"/>
              <a:t/>
            </a:r>
            <a:br>
              <a:rPr lang="pl-PL" sz="2800" dirty="0"/>
            </a:br>
            <a:r>
              <a:rPr lang="pl-PL" sz="2000" dirty="0"/>
              <a:t>ul. Mińska </a:t>
            </a:r>
            <a:r>
              <a:rPr lang="pl-PL" sz="2000" dirty="0" smtClean="0"/>
              <a:t>15   </a:t>
            </a:r>
          </a:p>
          <a:p>
            <a:pPr algn="r"/>
            <a:r>
              <a:rPr lang="pl-PL" sz="2000" u="sng" dirty="0" smtClean="0"/>
              <a:t>  </a:t>
            </a:r>
            <a:r>
              <a:rPr lang="pl-PL" sz="2000" u="sng" dirty="0"/>
              <a:t>85-428 Bydgoszcz </a:t>
            </a:r>
            <a:endParaRPr lang="pl-PL" sz="2800" u="sng" dirty="0" smtClean="0"/>
          </a:p>
          <a:p>
            <a:pPr algn="r"/>
            <a:r>
              <a:rPr lang="pl-PL" sz="2000" dirty="0" smtClean="0"/>
              <a:t>52 </a:t>
            </a:r>
            <a:r>
              <a:rPr lang="pl-PL" sz="2000" dirty="0"/>
              <a:t>349 64 62</a:t>
            </a:r>
            <a:br>
              <a:rPr lang="pl-PL" sz="2000" dirty="0"/>
            </a:br>
            <a:r>
              <a:rPr lang="pl-PL" sz="2000" dirty="0"/>
              <a:t>42 349 62 50 wew. 40</a:t>
            </a:r>
            <a:br>
              <a:rPr lang="pl-PL" sz="2000" dirty="0"/>
            </a:br>
            <a:r>
              <a:rPr lang="pl-PL" sz="2000" dirty="0"/>
              <a:t>e-mail</a:t>
            </a:r>
            <a:r>
              <a:rPr lang="pl-PL" sz="2000" dirty="0" smtClean="0"/>
              <a:t>: </a:t>
            </a:r>
            <a:r>
              <a:rPr lang="pl-PL" sz="2000" dirty="0" err="1" smtClean="0"/>
              <a:t>instgeo@ukw.edu.pl</a:t>
            </a:r>
            <a:endParaRPr lang="pl-PL" sz="2800" dirty="0"/>
          </a:p>
        </p:txBody>
      </p:sp>
      <p:sp>
        <p:nvSpPr>
          <p:cNvPr id="6" name="pole tekstowe 5"/>
          <p:cNvSpPr txBox="1"/>
          <p:nvPr/>
        </p:nvSpPr>
        <p:spPr>
          <a:xfrm>
            <a:off x="2623065" y="148570"/>
            <a:ext cx="5909375" cy="400110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flat" dir="t">
              <a:rot lat="0" lon="0" rev="18900000"/>
            </a:lightRig>
          </a:scene3d>
          <a:sp3d>
            <a:bevelT w="165100" prst="coolSlant"/>
          </a:sp3d>
        </p:spPr>
        <p:txBody>
          <a:bodyPr wrap="none" rtlCol="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pl-PL" sz="2000" b="1" dirty="0" smtClean="0">
                <a:ln/>
                <a:solidFill>
                  <a:srgbClr val="FFFF00"/>
                </a:solidFill>
              </a:rPr>
              <a:t>  Wydział Kultury Fizycznej Zdrowia i Turystyki </a:t>
            </a:r>
            <a:endParaRPr lang="pl-PL" sz="2000" b="1" dirty="0">
              <a:ln/>
              <a:solidFill>
                <a:srgbClr val="FFFF00"/>
              </a:solidFill>
            </a:endParaRPr>
          </a:p>
        </p:txBody>
      </p:sp>
      <p:pic>
        <p:nvPicPr>
          <p:cNvPr id="7" name="Picture 4" descr="C:\Users\Dom\Desktop\2015 PROMOCJA\AA\logo-pol-wersja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16632"/>
            <a:ext cx="1944216" cy="57242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/>
          <p:cNvSpPr txBox="1"/>
          <p:nvPr/>
        </p:nvSpPr>
        <p:spPr>
          <a:xfrm>
            <a:off x="683568" y="836712"/>
            <a:ext cx="7604774" cy="1015663"/>
          </a:xfrm>
          <a:prstGeom prst="rect">
            <a:avLst/>
          </a:prstGeom>
          <a:gradFill flip="none" rotWithShape="1">
            <a:gsLst>
              <a:gs pos="0">
                <a:srgbClr val="DDEBCF"/>
              </a:gs>
              <a:gs pos="29000">
                <a:srgbClr val="9CB86E"/>
              </a:gs>
              <a:gs pos="70000">
                <a:srgbClr val="156B13"/>
              </a:gs>
            </a:gsLst>
            <a:lin ang="5400000" scaled="0"/>
            <a:tileRect/>
          </a:gradFill>
          <a:ln w="38100" cap="rnd">
            <a:solidFill>
              <a:srgbClr val="FFFF00"/>
            </a:solidFill>
          </a:ln>
          <a:scene3d>
            <a:camera prst="orthographicFront"/>
            <a:lightRig rig="flood" dir="t"/>
          </a:scene3d>
          <a:sp3d prstMaterial="softEdge">
            <a:bevelT w="279400" h="107950" prst="coolSlant"/>
          </a:sp3d>
        </p:spPr>
        <p:txBody>
          <a:bodyPr wrap="none" rtlCol="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pl-PL" sz="6000" b="1" dirty="0" smtClean="0">
                <a:ln/>
                <a:solidFill>
                  <a:srgbClr val="FFFF00"/>
                </a:solidFill>
                <a:latin typeface="Arial Black" panose="020B0A04020102020204" pitchFamily="34" charset="0"/>
              </a:rPr>
              <a:t>Instytut Geografii</a:t>
            </a:r>
            <a:endParaRPr lang="pl-PL" sz="6000" b="1" dirty="0">
              <a:ln/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3074" name="Picture 2" descr="C:\Users\Dom\Desktop\2015 PROMOCJA\d-14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21" y="2276872"/>
            <a:ext cx="2218404" cy="2773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Instytut Geografii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557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split orient="vert"/>
      </p:transition>
    </mc:Choice>
    <mc:Fallback xmlns="">
      <p:transition spd="slow" advClick="0" advTm="7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00B0F0"/>
                </a:solidFill>
              </a:rPr>
              <a:t>Instytut Geografii</a:t>
            </a:r>
            <a:endParaRPr lang="pl-PL" dirty="0">
              <a:solidFill>
                <a:srgbClr val="00B0F0"/>
              </a:solidFill>
            </a:endParaRPr>
          </a:p>
        </p:txBody>
      </p:sp>
      <p:pic>
        <p:nvPicPr>
          <p:cNvPr id="1026" name="Picture 2" descr="C:\Users\Dom\Desktop\2015 PROMOCJA\IG 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46" t="11510" r="18990" b="8276"/>
          <a:stretch/>
        </p:blipFill>
        <p:spPr bwMode="auto">
          <a:xfrm>
            <a:off x="251520" y="801568"/>
            <a:ext cx="8686800" cy="586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trzałka w dół 3"/>
          <p:cNvSpPr/>
          <p:nvPr/>
        </p:nvSpPr>
        <p:spPr>
          <a:xfrm>
            <a:off x="1403648" y="620688"/>
            <a:ext cx="792088" cy="2304256"/>
          </a:xfrm>
          <a:prstGeom prst="downArrow">
            <a:avLst/>
          </a:prstGeom>
          <a:solidFill>
            <a:srgbClr val="FFFF00">
              <a:alpha val="78000"/>
            </a:srgbClr>
          </a:solidFill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389545" y="160159"/>
            <a:ext cx="4814139" cy="461665"/>
          </a:xfrm>
          <a:prstGeom prst="rect">
            <a:avLst/>
          </a:prstGeom>
          <a:solidFill>
            <a:srgbClr val="000099"/>
          </a:solidFill>
          <a:ln w="444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96850" prst="coolSlant"/>
          </a:sp3d>
        </p:spPr>
        <p:txBody>
          <a:bodyPr wrap="non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FFFF00"/>
                </a:solidFill>
              </a:rPr>
              <a:t>Instytut Geografii ul. </a:t>
            </a:r>
            <a:r>
              <a:rPr lang="pl-PL" sz="2400" b="1" dirty="0" smtClean="0">
                <a:solidFill>
                  <a:srgbClr val="FFFF00"/>
                </a:solidFill>
              </a:rPr>
              <a:t>Mińska 15</a:t>
            </a:r>
            <a:endParaRPr lang="pl-PL" sz="2400" b="1" dirty="0">
              <a:solidFill>
                <a:srgbClr val="FFFF00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403648" y="2924944"/>
            <a:ext cx="792088" cy="576064"/>
          </a:xfrm>
          <a:prstGeom prst="rect">
            <a:avLst/>
          </a:prstGeom>
          <a:noFill/>
          <a:ln w="53975" cap="rnd">
            <a:solidFill>
              <a:srgbClr val="FFFF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6319532" y="389205"/>
            <a:ext cx="26027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1600" dirty="0"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pl-PL" altLang="pl-PL" sz="1600" dirty="0" err="1">
                <a:latin typeface="Arial" panose="020B0604020202020204" pitchFamily="34" charset="0"/>
                <a:cs typeface="Arial" panose="020B0604020202020204" pitchFamily="34" charset="0"/>
              </a:rPr>
              <a:t>geoportal.gov.pl</a:t>
            </a:r>
            <a:r>
              <a:rPr lang="pl-PL" altLang="pl-PL" sz="1600" dirty="0">
                <a:latin typeface="Arial" panose="020B0604020202020204" pitchFamily="34" charset="0"/>
                <a:cs typeface="Arial" panose="020B0604020202020204" pitchFamily="34" charset="0"/>
              </a:rPr>
              <a:t>/start</a:t>
            </a:r>
          </a:p>
        </p:txBody>
      </p:sp>
    </p:spTree>
    <p:extLst>
      <p:ext uri="{BB962C8B-B14F-4D97-AF65-F5344CB8AC3E}">
        <p14:creationId xmlns:p14="http://schemas.microsoft.com/office/powerpoint/2010/main" val="244640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4000">
        <p:split orient="vert"/>
      </p:transition>
    </mc:Choice>
    <mc:Fallback xmlns="">
      <p:transition spd="slow" advClick="0" advTm="1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om\Desktop\2015 PROMOCJA\IG 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6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14" t="26667" r="19195" b="14167"/>
          <a:stretch/>
        </p:blipFill>
        <p:spPr bwMode="auto">
          <a:xfrm>
            <a:off x="179512" y="607308"/>
            <a:ext cx="8854957" cy="606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trzałka w dół 4"/>
          <p:cNvSpPr/>
          <p:nvPr/>
        </p:nvSpPr>
        <p:spPr>
          <a:xfrm rot="1993742">
            <a:off x="3445756" y="126067"/>
            <a:ext cx="792088" cy="2418244"/>
          </a:xfrm>
          <a:prstGeom prst="downArrow">
            <a:avLst/>
          </a:prstGeom>
          <a:solidFill>
            <a:srgbClr val="FFFF00">
              <a:alpha val="78000"/>
            </a:srgbClr>
          </a:solidFill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1533912" y="160159"/>
            <a:ext cx="4729180" cy="461665"/>
          </a:xfrm>
          <a:prstGeom prst="rect">
            <a:avLst/>
          </a:prstGeom>
          <a:solidFill>
            <a:srgbClr val="000099"/>
          </a:solidFill>
          <a:ln w="444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96850" prst="coolSlant"/>
          </a:sp3d>
        </p:spPr>
        <p:txBody>
          <a:bodyPr wrap="non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FFFF00"/>
                </a:solidFill>
              </a:rPr>
              <a:t>Instytut Geografii ul. Mińska </a:t>
            </a:r>
            <a:r>
              <a:rPr lang="pl-PL" sz="2400" b="1" dirty="0" smtClean="0">
                <a:solidFill>
                  <a:srgbClr val="FFFF00"/>
                </a:solidFill>
              </a:rPr>
              <a:t>15</a:t>
            </a:r>
            <a:endParaRPr lang="pl-PL" sz="2400" b="1" dirty="0">
              <a:solidFill>
                <a:srgbClr val="FFFF00"/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 rot="1985441">
            <a:off x="1009867" y="2146555"/>
            <a:ext cx="3024336" cy="2357540"/>
          </a:xfrm>
          <a:prstGeom prst="rect">
            <a:avLst/>
          </a:prstGeom>
          <a:noFill/>
          <a:ln w="63500" cap="rnd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Instytut Geografii</a:t>
            </a:r>
            <a:endParaRPr lang="pl-PL"/>
          </a:p>
        </p:txBody>
      </p:sp>
      <p:sp>
        <p:nvSpPr>
          <p:cNvPr id="10" name="Prostokąt 9"/>
          <p:cNvSpPr/>
          <p:nvPr/>
        </p:nvSpPr>
        <p:spPr>
          <a:xfrm>
            <a:off x="6433732" y="332656"/>
            <a:ext cx="26027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1600" dirty="0"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pl-PL" altLang="pl-PL" sz="1600" dirty="0" err="1">
                <a:latin typeface="Arial" panose="020B0604020202020204" pitchFamily="34" charset="0"/>
                <a:cs typeface="Arial" panose="020B0604020202020204" pitchFamily="34" charset="0"/>
              </a:rPr>
              <a:t>geoportal.gov.pl</a:t>
            </a:r>
            <a:r>
              <a:rPr lang="pl-PL" altLang="pl-PL" sz="1600" dirty="0">
                <a:latin typeface="Arial" panose="020B0604020202020204" pitchFamily="34" charset="0"/>
                <a:cs typeface="Arial" panose="020B0604020202020204" pitchFamily="34" charset="0"/>
              </a:rPr>
              <a:t>/start</a:t>
            </a:r>
          </a:p>
        </p:txBody>
      </p:sp>
    </p:spTree>
    <p:extLst>
      <p:ext uri="{BB962C8B-B14F-4D97-AF65-F5344CB8AC3E}">
        <p14:creationId xmlns:p14="http://schemas.microsoft.com/office/powerpoint/2010/main" val="91374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4000">
        <p:split orient="vert"/>
      </p:transition>
    </mc:Choice>
    <mc:Fallback xmlns="">
      <p:transition spd="slow" advClick="0" advTm="1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om\Desktop\2015 PROMOCJA\wisla 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" t="1810" r="4562" b="2186"/>
          <a:stretch/>
        </p:blipFill>
        <p:spPr bwMode="auto">
          <a:xfrm>
            <a:off x="35496" y="67811"/>
            <a:ext cx="9144000" cy="674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47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39000">
        <p:circle/>
      </p:transition>
    </mc:Choice>
    <mc:Fallback xmlns="">
      <p:transition spd="slow" advClick="0" advTm="39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— klasyczny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pteka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659</TotalTime>
  <Words>251</Words>
  <Application>Microsoft Office PowerPoint</Application>
  <PresentationFormat>Pokaz na ekranie (4:3)</PresentationFormat>
  <Paragraphs>90</Paragraphs>
  <Slides>14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5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cp:lastModifiedBy>Lenovo</cp:lastModifiedBy>
  <cp:revision>77</cp:revision>
  <dcterms:created xsi:type="dcterms:W3CDTF">2015-03-31T13:59:41Z</dcterms:created>
  <dcterms:modified xsi:type="dcterms:W3CDTF">2015-11-12T21:18:14Z</dcterms:modified>
</cp:coreProperties>
</file>